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313" r:id="rId4"/>
    <p:sldId id="320" r:id="rId5"/>
    <p:sldId id="321" r:id="rId6"/>
    <p:sldId id="322" r:id="rId7"/>
    <p:sldId id="323" r:id="rId8"/>
    <p:sldId id="280" r:id="rId9"/>
    <p:sldId id="278" r:id="rId10"/>
    <p:sldId id="289" r:id="rId11"/>
    <p:sldId id="258" r:id="rId12"/>
    <p:sldId id="272" r:id="rId13"/>
    <p:sldId id="275" r:id="rId14"/>
    <p:sldId id="267" r:id="rId15"/>
    <p:sldId id="262" r:id="rId16"/>
    <p:sldId id="316" r:id="rId17"/>
    <p:sldId id="291" r:id="rId18"/>
    <p:sldId id="317" r:id="rId19"/>
    <p:sldId id="319" r:id="rId20"/>
    <p:sldId id="294" r:id="rId21"/>
    <p:sldId id="293" r:id="rId22"/>
    <p:sldId id="301" r:id="rId23"/>
    <p:sldId id="297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6"/>
    <a:srgbClr val="0D2E79"/>
    <a:srgbClr val="0000CC"/>
    <a:srgbClr val="00007A"/>
    <a:srgbClr val="CC0000"/>
    <a:srgbClr val="000099"/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86047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4329E-19DB-45B4-AED2-C24AB58C5EF0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65A2F-176C-4C56-99AC-E110957D023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799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7296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App A1 Misrepresentation</a:t>
            </a:r>
            <a:r>
              <a:rPr lang="en-ZA" baseline="0" dirty="0" smtClean="0"/>
              <a:t> of what has been approved</a:t>
            </a:r>
          </a:p>
          <a:p>
            <a:endParaRPr lang="en-ZA" baseline="0" dirty="0" smtClean="0"/>
          </a:p>
          <a:p>
            <a:r>
              <a:rPr lang="en-ZA" baseline="0" dirty="0" smtClean="0"/>
              <a:t>What will inspectorate find if they should do a product compliance inspection?</a:t>
            </a:r>
          </a:p>
          <a:p>
            <a:endParaRPr lang="en-ZA" baseline="0" dirty="0" smtClean="0"/>
          </a:p>
          <a:p>
            <a:r>
              <a:rPr lang="en-ZA" baseline="0" dirty="0" smtClean="0"/>
              <a:t>E-mail could result in contravention of section 34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2967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5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1886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255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134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44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Single-sided:</a:t>
            </a:r>
            <a:r>
              <a:rPr lang="en-ZA" baseline="0" dirty="0" smtClean="0"/>
              <a:t> results in paper waste and more volumes of documents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159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5795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65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802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10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65A2F-176C-4C56-99AC-E110957D023A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92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897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42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444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49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065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169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9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885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033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21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E21B54-F62F-4B51-8C05-B3515BB7A93B}" type="datetimeFigureOut">
              <a:rPr lang="en-ZA" smtClean="0"/>
              <a:pPr/>
              <a:t>2011/09/09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17E618-9E8B-4D2E-9654-22CF113B516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22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pic>
        <p:nvPicPr>
          <p:cNvPr id="7" name="Picture 2" descr="C:\Users\Estelle.ESTELLE-CAZB611\MCC\Guidelines and forms\mcc_logo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10115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164288" y="6362612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00" dirty="0" smtClean="0">
                <a:solidFill>
                  <a:srgbClr val="000086"/>
                </a:solidFill>
              </a:rPr>
              <a:t>SAPRAA</a:t>
            </a:r>
            <a:r>
              <a:rPr lang="en-ZA" sz="1000" baseline="0" dirty="0" smtClean="0">
                <a:solidFill>
                  <a:srgbClr val="000086"/>
                </a:solidFill>
              </a:rPr>
              <a:t> 9 Sept 2011</a:t>
            </a:r>
            <a:endParaRPr lang="en-ZA" sz="1000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383" y="1124744"/>
            <a:ext cx="7117250" cy="34563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86"/>
                </a:solidFill>
              </a:rPr>
              <a:t>ZA CTD practical application – </a:t>
            </a:r>
            <a:br>
              <a:rPr lang="en-US" dirty="0" smtClean="0">
                <a:solidFill>
                  <a:srgbClr val="000086"/>
                </a:solidFill>
              </a:rPr>
            </a:br>
            <a:r>
              <a:rPr lang="en-US" dirty="0" smtClean="0">
                <a:solidFill>
                  <a:srgbClr val="000086"/>
                </a:solidFill>
              </a:rPr>
              <a:t>some Do’s &amp; Don’ts</a:t>
            </a:r>
            <a:endParaRPr lang="en-ZA" dirty="0">
              <a:solidFill>
                <a:srgbClr val="00008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25062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rgbClr val="000086"/>
                </a:solidFill>
              </a:rPr>
              <a:t>Estelle Taute</a:t>
            </a:r>
            <a:endParaRPr lang="en-ZA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Thickness and binding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 </a:t>
            </a:r>
            <a:r>
              <a:rPr lang="en-US" b="1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documents  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Left-hand margin - sufficiently large that information is not obscured through binding</a:t>
            </a:r>
          </a:p>
          <a:p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Avoid shading </a:t>
            </a:r>
            <a:r>
              <a:rPr lang="en-GB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and/or coloured filling/background and/or print, e.g. in tables and </a:t>
            </a:r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headers</a:t>
            </a:r>
            <a:endParaRPr lang="en-GB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Binders – no metal file fasteners</a:t>
            </a:r>
          </a:p>
          <a:p>
            <a:r>
              <a:rPr lang="en-GB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Units not to exceed 4 cm including </a:t>
            </a:r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binder</a:t>
            </a:r>
            <a:endParaRPr lang="en-Z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smtClean="0">
                <a:solidFill>
                  <a:srgbClr val="000086"/>
                </a:solidFill>
              </a:rPr>
              <a:t>Presentation </a:t>
            </a:r>
            <a:r>
              <a:rPr lang="en-ZA" sz="3600" b="1" i="1" smtClean="0">
                <a:solidFill>
                  <a:srgbClr val="000086"/>
                </a:solidFill>
              </a:rPr>
              <a:t>cont.</a:t>
            </a:r>
            <a:endParaRPr lang="en-ZA" sz="3600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</a:rPr>
              <a:t>MRF1?</a:t>
            </a:r>
            <a:endParaRPr lang="en-ZA" dirty="0">
              <a:solidFill>
                <a:srgbClr val="00007A"/>
              </a:solidFill>
            </a:endParaRPr>
          </a:p>
        </p:txBody>
      </p:sp>
      <p:pic>
        <p:nvPicPr>
          <p:cNvPr id="4098" name="Picture 2" descr="C:\Users\Estelle\Pictures\BlackBerry\IMG00012-20110729-12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8" y="1311982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813847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will the baseline be for amendments?</a:t>
            </a:r>
            <a:endParaRPr lang="en-ZA" sz="3200" dirty="0">
              <a:solidFill>
                <a:srgbClr val="0000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472608" cy="850106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Presentation</a:t>
            </a:r>
            <a:endParaRPr lang="en-ZA" sz="3600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Estelle\Pictures\2011-07\27072011(00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4" y="1268760"/>
            <a:ext cx="745232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stelle\Pictures\2011-07\2707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2" y="1253570"/>
            <a:ext cx="7472572" cy="560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6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Presentation cont.</a:t>
            </a:r>
            <a:endParaRPr lang="en-ZA" sz="3200" dirty="0"/>
          </a:p>
        </p:txBody>
      </p:sp>
      <p:pic>
        <p:nvPicPr>
          <p:cNvPr id="21506" name="Picture 2" descr="C:\Users\Estelle\Pictures\2011-07\27072011(00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5630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Presentation cont.</a:t>
            </a:r>
            <a:endParaRPr lang="en-ZA" sz="3200" dirty="0"/>
          </a:p>
        </p:txBody>
      </p:sp>
      <p:pic>
        <p:nvPicPr>
          <p:cNvPr id="13314" name="Picture 2" descr="C:\Users\Estelle\Pictures\BlackBerry\IMG00007-20110727-19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6509501" cy="48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Estelle\Pictures\BlackBerry\IMG00009-20110727-1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27729"/>
            <a:ext cx="672074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ZA" sz="3200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lang="en-ZA" sz="3200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ZA" sz="3200" dirty="0"/>
          </a:p>
        </p:txBody>
      </p:sp>
      <p:pic>
        <p:nvPicPr>
          <p:cNvPr id="8194" name="Picture 2" descr="C:\Users\Estelle\Pictures\BlackBerry\IMG00016-20110729-1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2124" y="1628184"/>
            <a:ext cx="5961259" cy="44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6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Other</a:t>
            </a:r>
            <a:endParaRPr lang="en-ZA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Signing of submissions</a:t>
            </a:r>
          </a:p>
          <a:p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S.I</a:t>
            </a:r>
            <a:r>
              <a:rPr lang="en-GB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. requirements - </a:t>
            </a:r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documents </a:t>
            </a:r>
            <a:r>
              <a:rPr lang="en-GB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completed locally must </a:t>
            </a:r>
            <a:r>
              <a:rPr lang="en-GB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conform –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includes PI</a:t>
            </a:r>
          </a:p>
          <a:p>
            <a:pPr lvl="1"/>
            <a:r>
              <a:rPr lang="en-GB" i="1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Not documents </a:t>
            </a:r>
            <a:r>
              <a:rPr lang="en-GB" i="1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compiled / originating from </a:t>
            </a:r>
            <a:r>
              <a:rPr lang="en-GB" i="1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elsewhere</a:t>
            </a:r>
            <a:endParaRPr lang="en-US" i="1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Responses</a:t>
            </a:r>
            <a:endParaRPr lang="en-ZA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Responses </a:t>
            </a:r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to P&amp;A in </a:t>
            </a:r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amendment format not evaluator friendly </a:t>
            </a:r>
            <a:endParaRPr lang="en-GB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Amendment schedule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Reply not in P&amp;A sequence</a:t>
            </a:r>
          </a:p>
          <a:p>
            <a:pPr>
              <a:lnSpc>
                <a:spcPct val="80000"/>
              </a:lnSpc>
            </a:pPr>
            <a:endParaRPr lang="en-GB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Handwritten content changes – not good regulatory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practice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Responses not adequate/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meaningful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Data not included in PARTs/Modules</a:t>
            </a:r>
            <a:endParaRPr lang="en-US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980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Amendments</a:t>
            </a:r>
            <a:endParaRPr lang="en-ZA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4857403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Proprietary name changes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Before registration only if required by Council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Transfer of applicancy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Don’t assume approva</a:t>
            </a:r>
            <a:r>
              <a:rPr lang="en-ZA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ZA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Manufacturer changes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Appendix A1 (1.5.2.2), A2 (1.5.2.3)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Technical amendments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Insufficient detail in amendment schedule (1.5.2.1)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Incorrect category</a:t>
            </a:r>
          </a:p>
          <a:p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CTD </a:t>
            </a:r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comprehensive </a:t>
            </a:r>
            <a:r>
              <a:rPr lang="en-GB" dirty="0" err="1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ToC</a:t>
            </a:r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 not included</a:t>
            </a:r>
          </a:p>
          <a:p>
            <a:endParaRPr lang="en-ZA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Amendments </a:t>
            </a:r>
            <a:r>
              <a:rPr lang="en-ZA" sz="3600" i="1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cont.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Module </a:t>
            </a:r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1.0 Letter </a:t>
            </a:r>
            <a:r>
              <a:rPr lang="en-ZA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application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Module 1.1 Comprehensive table of contents</a:t>
            </a:r>
          </a:p>
          <a:p>
            <a:pPr marL="0" indent="0">
              <a:buNone/>
            </a:pPr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Module 1.2.1 Application form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0086"/>
                </a:solidFill>
              </a:rPr>
              <a:t>1.5.2  Amendments </a:t>
            </a:r>
            <a:r>
              <a:rPr lang="en-GB" b="1" dirty="0">
                <a:solidFill>
                  <a:srgbClr val="000086"/>
                </a:solidFill>
              </a:rPr>
              <a:t>/ Variations</a:t>
            </a:r>
            <a:endParaRPr lang="en-ZA" b="1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1.5.2.1	Tabulated schedule of amendments (refer to </a:t>
            </a:r>
            <a:r>
              <a:rPr lang="en-GB" dirty="0" smtClean="0">
                <a:solidFill>
                  <a:srgbClr val="000086"/>
                </a:solidFill>
              </a:rPr>
              <a:t>		Amendments </a:t>
            </a:r>
            <a:r>
              <a:rPr lang="en-GB" dirty="0">
                <a:solidFill>
                  <a:srgbClr val="000086"/>
                </a:solidFill>
              </a:rPr>
              <a:t>Guideline)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1.5.2.2	Medicines Register Details (Appendix A1 of </a:t>
            </a:r>
            <a:r>
              <a:rPr lang="en-GB" dirty="0" smtClean="0">
                <a:solidFill>
                  <a:srgbClr val="000086"/>
                </a:solidFill>
              </a:rPr>
              <a:t>		the </a:t>
            </a:r>
            <a:r>
              <a:rPr lang="en-GB" dirty="0">
                <a:solidFill>
                  <a:srgbClr val="000086"/>
                </a:solidFill>
              </a:rPr>
              <a:t>Amendments Guideline)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1.5.2.3	Affidavit by Responsible Pharmacist </a:t>
            </a:r>
            <a:r>
              <a:rPr lang="en-GB" dirty="0" smtClean="0">
                <a:solidFill>
                  <a:srgbClr val="000086"/>
                </a:solidFill>
              </a:rPr>
              <a:t>			(</a:t>
            </a:r>
            <a:r>
              <a:rPr lang="en-GB" dirty="0">
                <a:solidFill>
                  <a:srgbClr val="000086"/>
                </a:solidFill>
              </a:rPr>
              <a:t>Appendix A2 of the Amendments Guideline</a:t>
            </a:r>
            <a:r>
              <a:rPr lang="en-GB" dirty="0" smtClean="0">
                <a:solidFill>
                  <a:srgbClr val="000086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000086"/>
                </a:solidFill>
              </a:rPr>
              <a:t>To be on company letterhead, signed by RP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ZA" dirty="0" smtClean="0">
                <a:solidFill>
                  <a:srgbClr val="000086"/>
                </a:solidFill>
              </a:rPr>
              <a:t>Resubmission of amendments – contact unit</a:t>
            </a:r>
            <a:endParaRPr lang="en-ZA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ZA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Format of submissions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Latest changes to CTD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General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P&amp;A</a:t>
            </a:r>
          </a:p>
          <a:p>
            <a:pPr lvl="1"/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Clinical</a:t>
            </a:r>
          </a:p>
        </p:txBody>
      </p:sp>
    </p:spTree>
    <p:extLst>
      <p:ext uri="{BB962C8B-B14F-4D97-AF65-F5344CB8AC3E}">
        <p14:creationId xmlns:p14="http://schemas.microsoft.com/office/powerpoint/2010/main" val="8248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Clinical</a:t>
            </a:r>
            <a:endParaRPr lang="en-ZA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en-ZA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Apply previous Clinical Committee recommendations when compiling new PIs and PILs</a:t>
            </a:r>
          </a:p>
          <a:p>
            <a:r>
              <a:rPr lang="en-US" sz="35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The guidelines clearly stipulate that British English be used for PIs/PILs</a:t>
            </a:r>
            <a:r>
              <a:rPr lang="en-US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31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Remember to </a:t>
            </a:r>
            <a:r>
              <a:rPr lang="en-US" sz="3100" dirty="0" err="1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spel</a:t>
            </a:r>
            <a:r>
              <a:rPr lang="en-US" sz="31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cheeck</a:t>
            </a:r>
            <a:endParaRPr lang="en-US" sz="3100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Remove raw data – Module 5</a:t>
            </a:r>
            <a:endParaRPr lang="en-US" sz="3500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Include copy </a:t>
            </a:r>
            <a:r>
              <a:rPr lang="en-US" sz="35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CC </a:t>
            </a:r>
            <a:r>
              <a:rPr lang="en-US" sz="35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Recommendation </a:t>
            </a:r>
            <a:r>
              <a:rPr lang="en-US" sz="35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 response</a:t>
            </a:r>
          </a:p>
          <a:p>
            <a:pPr lvl="1"/>
            <a:r>
              <a:rPr lang="en-US" sz="31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Also additional recommendations</a:t>
            </a:r>
            <a:endParaRPr lang="en-ZA" sz="3100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81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 smtClean="0">
                <a:solidFill>
                  <a:srgbClr val="00007A"/>
                </a:solidFill>
              </a:rPr>
              <a:t>Clinical cont.</a:t>
            </a:r>
            <a:endParaRPr lang="en-ZA" sz="4000" dirty="0">
              <a:solidFill>
                <a:srgbClr val="0000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State full date of submission</a:t>
            </a:r>
          </a:p>
          <a:p>
            <a:pPr lvl="1"/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Full date (day, month, year)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- for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scheduling of evaluation on the first-in-first-evaluated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principle.</a:t>
            </a:r>
          </a:p>
          <a:p>
            <a:pPr lvl="1"/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Unacceptable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to date a first time submission, any correspondence or a response as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e.g. “Nov 2011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” </a:t>
            </a:r>
            <a:endParaRPr lang="en-US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Include original (post-screening) date of submission</a:t>
            </a:r>
          </a:p>
          <a:p>
            <a:pPr lvl="1"/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This date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is vital for ALL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evaluator reports.</a:t>
            </a:r>
            <a:endParaRPr lang="en-US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Do not post-date submissions</a:t>
            </a:r>
          </a:p>
          <a:p>
            <a:pPr lvl="1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lvl="1"/>
            <a:endParaRPr lang="en-ZA" dirty="0">
              <a:latin typeface="Arial" pitchFamily="34" charset="0"/>
              <a:cs typeface="Arial" pitchFamily="34" charset="0"/>
            </a:endParaRPr>
          </a:p>
          <a:p>
            <a:pPr lvl="0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31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Package insert</a:t>
            </a:r>
            <a:endParaRPr lang="en-ZA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257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PI/PIL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pages should always be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dated and numbered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Follow the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stipulated format for the PROPOSED annotated PIs </a:t>
            </a:r>
            <a:endParaRPr lang="en-US" sz="2800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Leave a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column at least </a:t>
            </a:r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cm </a:t>
            </a:r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8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the right hand side of each page of the PI</a:t>
            </a:r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Include references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and later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comments in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this column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Cross-referencing to be clear</a:t>
            </a:r>
          </a:p>
          <a:p>
            <a:pPr lvl="1"/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Supportive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data are often referred to as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Ref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1 or 2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only.</a:t>
            </a:r>
          </a:p>
          <a:p>
            <a:pPr lvl="1"/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Evaluators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have to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through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entire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monograph to find 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appropriate </a:t>
            </a:r>
            <a:r>
              <a:rPr lang="en-US" sz="24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statement</a:t>
            </a:r>
            <a:r>
              <a:rPr lang="en-US" sz="24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ZA" sz="2400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8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</a:rPr>
              <a:t>PIL</a:t>
            </a:r>
            <a:endParaRPr lang="en-ZA" dirty="0">
              <a:solidFill>
                <a:srgbClr val="00007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Frequencies should not be mentioned in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PILs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Side-effects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should be listed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as</a:t>
            </a:r>
          </a:p>
          <a:p>
            <a:pPr lvl="1"/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those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requiring urgent medical attention, e.g. anaphylactic shock symptoms (even if less frequent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1"/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those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where a patient should immediately contact their doctor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those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where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patient 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should tell and ask </a:t>
            </a:r>
            <a:r>
              <a:rPr lang="en-US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doctor</a:t>
            </a:r>
            <a:r>
              <a:rPr lang="en-US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, pharmacist, or healthcare professional for advice.</a:t>
            </a:r>
            <a:endParaRPr lang="en-ZA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3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6984776" cy="13681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if Regulatory is a Post Box?</a:t>
            </a:r>
            <a:endParaRPr lang="en-ZA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95564" y="1844824"/>
            <a:ext cx="8123330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"/>
            </a:pPr>
            <a:r>
              <a:rPr lang="en-US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 Inadequate dossier</a:t>
            </a:r>
            <a:endParaRPr lang="en-US" sz="4000" i="1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sz="4000" i="1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Back to </a:t>
            </a:r>
            <a:r>
              <a:rPr lang="en-US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  <a:sym typeface="Wingdings"/>
              </a:rPr>
              <a:t>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564" y="4797152"/>
            <a:ext cx="767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9338" lvl="1" indent="-592138">
              <a:buFont typeface="Wingdings" pitchFamily="2" charset="2"/>
              <a:buChar char=""/>
            </a:pPr>
            <a:r>
              <a:rPr lang="en-US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Greater chance of success</a:t>
            </a:r>
            <a:endParaRPr lang="en-US" sz="4000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5576" y="3397769"/>
            <a:ext cx="698477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happens if Regulatory knows guidelines and applies its mind?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509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624736" cy="1210146"/>
          </a:xfrm>
        </p:spPr>
        <p:txBody>
          <a:bodyPr>
            <a:normAutofit/>
          </a:bodyPr>
          <a:lstStyle/>
          <a:p>
            <a:pPr marL="0" indent="0"/>
            <a:r>
              <a:rPr lang="en-ZA" sz="3600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Why are there still challenges?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Communication</a:t>
            </a:r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Training?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Attitude?</a:t>
            </a:r>
          </a:p>
          <a:p>
            <a:r>
              <a:rPr lang="en-ZA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Corporate pressure</a:t>
            </a:r>
            <a:r>
              <a:rPr lang="en-ZA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996952"/>
            <a:ext cx="46085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solidFill>
                  <a:srgbClr val="000086"/>
                </a:solidFill>
              </a:rPr>
              <a:t>Format of submissions</a:t>
            </a:r>
            <a:endParaRPr lang="en-ZA" b="1" dirty="0">
              <a:solidFill>
                <a:srgbClr val="0000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86"/>
                </a:solidFill>
              </a:rPr>
              <a:t>Pre-registration responses </a:t>
            </a:r>
            <a:r>
              <a:rPr lang="en-GB" dirty="0" smtClean="0">
                <a:solidFill>
                  <a:srgbClr val="000086"/>
                </a:solidFill>
              </a:rPr>
              <a:t>&amp; post-registration </a:t>
            </a:r>
            <a:r>
              <a:rPr lang="en-GB" dirty="0">
                <a:solidFill>
                  <a:srgbClr val="000086"/>
                </a:solidFill>
              </a:rPr>
              <a:t>follow-up stability </a:t>
            </a:r>
            <a:r>
              <a:rPr lang="en-GB" dirty="0" smtClean="0">
                <a:solidFill>
                  <a:srgbClr val="000086"/>
                </a:solidFill>
              </a:rPr>
              <a:t>data:</a:t>
            </a:r>
          </a:p>
          <a:p>
            <a:pPr lvl="1"/>
            <a:r>
              <a:rPr lang="en-GB" dirty="0" smtClean="0">
                <a:solidFill>
                  <a:srgbClr val="000086"/>
                </a:solidFill>
              </a:rPr>
              <a:t>comply </a:t>
            </a:r>
            <a:r>
              <a:rPr lang="en-GB" dirty="0">
                <a:solidFill>
                  <a:srgbClr val="000086"/>
                </a:solidFill>
              </a:rPr>
              <a:t>with </a:t>
            </a:r>
            <a:r>
              <a:rPr lang="en-GB" dirty="0" smtClean="0">
                <a:solidFill>
                  <a:srgbClr val="000086"/>
                </a:solidFill>
              </a:rPr>
              <a:t>Amendments </a:t>
            </a:r>
            <a:r>
              <a:rPr lang="en-GB" dirty="0">
                <a:solidFill>
                  <a:srgbClr val="000086"/>
                </a:solidFill>
              </a:rPr>
              <a:t>guideline </a:t>
            </a:r>
            <a:r>
              <a:rPr lang="en-GB" dirty="0" smtClean="0">
                <a:solidFill>
                  <a:srgbClr val="000086"/>
                </a:solidFill>
              </a:rPr>
              <a:t>1 </a:t>
            </a:r>
            <a:r>
              <a:rPr lang="en-GB" dirty="0">
                <a:solidFill>
                  <a:srgbClr val="000086"/>
                </a:solidFill>
              </a:rPr>
              <a:t>and </a:t>
            </a:r>
            <a:r>
              <a:rPr lang="en-GB" dirty="0" smtClean="0">
                <a:solidFill>
                  <a:srgbClr val="000086"/>
                </a:solidFill>
              </a:rPr>
              <a:t>6</a:t>
            </a:r>
          </a:p>
          <a:p>
            <a:pPr lvl="1"/>
            <a:r>
              <a:rPr lang="en-GB" dirty="0" smtClean="0">
                <a:solidFill>
                  <a:srgbClr val="000086"/>
                </a:solidFill>
              </a:rPr>
              <a:t>format </a:t>
            </a:r>
            <a:r>
              <a:rPr lang="en-GB" dirty="0">
                <a:solidFill>
                  <a:srgbClr val="000086"/>
                </a:solidFill>
              </a:rPr>
              <a:t>of the application for registration if still MRF1 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Post-registration amendments Type A, B and </a:t>
            </a:r>
            <a:r>
              <a:rPr lang="en-GB" dirty="0" smtClean="0">
                <a:solidFill>
                  <a:srgbClr val="000086"/>
                </a:solidFill>
              </a:rPr>
              <a:t>C - </a:t>
            </a:r>
            <a:r>
              <a:rPr lang="en-GB" dirty="0">
                <a:solidFill>
                  <a:srgbClr val="000086"/>
                </a:solidFill>
              </a:rPr>
              <a:t>1 </a:t>
            </a:r>
            <a:r>
              <a:rPr lang="en-GB" dirty="0" smtClean="0">
                <a:solidFill>
                  <a:srgbClr val="000086"/>
                </a:solidFill>
              </a:rPr>
              <a:t>June 2011</a:t>
            </a:r>
          </a:p>
          <a:p>
            <a:r>
              <a:rPr lang="en-GB" dirty="0" smtClean="0">
                <a:solidFill>
                  <a:srgbClr val="000086"/>
                </a:solidFill>
              </a:rPr>
              <a:t>No hybrids for new submissions</a:t>
            </a:r>
            <a:endParaRPr lang="en-ZA" dirty="0">
              <a:solidFill>
                <a:srgbClr val="000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rgbClr val="000086"/>
                </a:solidFill>
              </a:rPr>
              <a:t>Latest changes to ZA CTD</a:t>
            </a:r>
            <a:endParaRPr lang="en-ZA" dirty="0">
              <a:solidFill>
                <a:srgbClr val="0000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86"/>
                </a:solidFill>
              </a:rPr>
              <a:t>1.7.7	</a:t>
            </a:r>
            <a:r>
              <a:rPr lang="en-GB" b="1" strike="sngStrike" dirty="0">
                <a:solidFill>
                  <a:srgbClr val="000086"/>
                </a:solidFill>
              </a:rPr>
              <a:t>Proof of current registration of the Responsible Pharmacist by the</a:t>
            </a:r>
            <a:r>
              <a:rPr lang="en-GB" b="1" dirty="0">
                <a:solidFill>
                  <a:srgbClr val="000086"/>
                </a:solidFill>
              </a:rPr>
              <a:t> SAPC </a:t>
            </a:r>
            <a:r>
              <a:rPr lang="en-GB" dirty="0">
                <a:solidFill>
                  <a:srgbClr val="000086"/>
                </a:solidFill>
              </a:rPr>
              <a:t>registration</a:t>
            </a:r>
            <a:endParaRPr lang="en-ZA" b="1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1.7.7.1	Proof of current registration of the </a:t>
            </a:r>
            <a:r>
              <a:rPr lang="en-GB" dirty="0" smtClean="0">
                <a:solidFill>
                  <a:srgbClr val="000086"/>
                </a:solidFill>
              </a:rPr>
              <a:t>				Responsible Pharmacist </a:t>
            </a:r>
            <a:r>
              <a:rPr lang="en-GB" dirty="0">
                <a:solidFill>
                  <a:srgbClr val="000086"/>
                </a:solidFill>
              </a:rPr>
              <a:t>by the </a:t>
            </a:r>
            <a:r>
              <a:rPr lang="en-GB" dirty="0" smtClean="0">
                <a:solidFill>
                  <a:srgbClr val="000086"/>
                </a:solidFill>
              </a:rPr>
              <a:t>SAPC</a:t>
            </a:r>
          </a:p>
          <a:p>
            <a:r>
              <a:rPr lang="en-GB" dirty="0">
                <a:solidFill>
                  <a:srgbClr val="000086"/>
                </a:solidFill>
              </a:rPr>
              <a:t>1.7.7.2	Proof of current registration by the SAPC of </a:t>
            </a:r>
            <a:r>
              <a:rPr lang="en-GB" dirty="0" smtClean="0">
                <a:solidFill>
                  <a:srgbClr val="000086"/>
                </a:solidFill>
              </a:rPr>
              <a:t>			the pharmacist </a:t>
            </a:r>
            <a:r>
              <a:rPr lang="en-GB" dirty="0">
                <a:solidFill>
                  <a:srgbClr val="000086"/>
                </a:solidFill>
              </a:rPr>
              <a:t>signing the dossier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1.7.7.3	Proof of registration of the Applicant/PHCR as </a:t>
            </a:r>
            <a:r>
              <a:rPr lang="en-GB" dirty="0" smtClean="0">
                <a:solidFill>
                  <a:srgbClr val="000086"/>
                </a:solidFill>
              </a:rPr>
              <a:t>		a pharmacy </a:t>
            </a:r>
            <a:r>
              <a:rPr lang="en-GB" dirty="0">
                <a:solidFill>
                  <a:srgbClr val="000086"/>
                </a:solidFill>
              </a:rPr>
              <a:t>or a pharmacist </a:t>
            </a:r>
            <a:endParaRPr lang="en-ZA" dirty="0">
              <a:solidFill>
                <a:srgbClr val="000086"/>
              </a:solidFill>
            </a:endParaRPr>
          </a:p>
          <a:p>
            <a:endParaRPr lang="en-ZA" dirty="0">
              <a:solidFill>
                <a:srgbClr val="000086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86"/>
                </a:solidFill>
              </a:rPr>
              <a:t>1.7.8</a:t>
            </a:r>
            <a:r>
              <a:rPr lang="en-GB" dirty="0">
                <a:solidFill>
                  <a:srgbClr val="000086"/>
                </a:solidFill>
              </a:rPr>
              <a:t>	</a:t>
            </a:r>
            <a:r>
              <a:rPr lang="en-GB" b="1" dirty="0">
                <a:solidFill>
                  <a:srgbClr val="000086"/>
                </a:solidFill>
              </a:rPr>
              <a:t>Registration</a:t>
            </a:r>
            <a:r>
              <a:rPr lang="en-ZA" b="1" dirty="0">
                <a:solidFill>
                  <a:srgbClr val="000086"/>
                </a:solidFill>
              </a:rPr>
              <a:t> with the Registrar of Companies</a:t>
            </a:r>
            <a:r>
              <a:rPr lang="en-ZA" dirty="0">
                <a:solidFill>
                  <a:srgbClr val="000086"/>
                </a:solidFill>
              </a:rPr>
              <a:t> </a:t>
            </a:r>
            <a:endParaRPr lang="en-ZA" b="1" dirty="0">
              <a:solidFill>
                <a:srgbClr val="000086"/>
              </a:solidFill>
            </a:endParaRPr>
          </a:p>
          <a:p>
            <a:pPr lvl="1"/>
            <a:r>
              <a:rPr lang="en-GB" dirty="0">
                <a:solidFill>
                  <a:srgbClr val="000086"/>
                </a:solidFill>
              </a:rPr>
              <a:t>Submit a copy of the certificate of registration of the company with the Registrar of Companies (if relevant).</a:t>
            </a:r>
            <a:endParaRPr lang="en-ZA" dirty="0">
              <a:solidFill>
                <a:srgbClr val="000086"/>
              </a:solidFill>
            </a:endParaRP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32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>
                <a:solidFill>
                  <a:srgbClr val="000086"/>
                </a:solidFill>
              </a:rPr>
              <a:t>Latest changes to ZA </a:t>
            </a:r>
            <a:r>
              <a:rPr lang="en-ZA" sz="3600" dirty="0" smtClean="0">
                <a:solidFill>
                  <a:srgbClr val="000086"/>
                </a:solidFill>
              </a:rPr>
              <a:t>CTD </a:t>
            </a:r>
            <a:r>
              <a:rPr lang="en-ZA" sz="3600" i="1" dirty="0" smtClean="0">
                <a:solidFill>
                  <a:srgbClr val="000086"/>
                </a:solidFill>
              </a:rPr>
              <a:t>cont.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86"/>
                </a:solidFill>
              </a:rPr>
              <a:t>1.7.9	Other documents relating to the Applicant/PHCR</a:t>
            </a:r>
            <a:endParaRPr lang="en-ZA" b="1" dirty="0">
              <a:solidFill>
                <a:srgbClr val="000086"/>
              </a:solidFill>
            </a:endParaRPr>
          </a:p>
          <a:p>
            <a:r>
              <a:rPr lang="en-GB" dirty="0" smtClean="0">
                <a:solidFill>
                  <a:srgbClr val="000086"/>
                </a:solidFill>
              </a:rPr>
              <a:t>1.7.9.1</a:t>
            </a:r>
            <a:r>
              <a:rPr lang="en-GB" dirty="0">
                <a:solidFill>
                  <a:srgbClr val="000086"/>
                </a:solidFill>
              </a:rPr>
              <a:t>	Letters of cession and acceptance</a:t>
            </a:r>
            <a:endParaRPr lang="en-ZA" dirty="0">
              <a:solidFill>
                <a:srgbClr val="000086"/>
              </a:solidFill>
            </a:endParaRPr>
          </a:p>
          <a:p>
            <a:pPr lvl="1"/>
            <a:r>
              <a:rPr lang="en-GB" dirty="0">
                <a:solidFill>
                  <a:srgbClr val="000086"/>
                </a:solidFill>
              </a:rPr>
              <a:t>When an application for transfer of applicancy is submitted, include the letter of cession from the current applicant (HCR) and letter of acceptance from the proposed applicant (PHCR) here.</a:t>
            </a:r>
            <a:endParaRPr lang="en-ZA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1.7.9.2	Company letterheads</a:t>
            </a:r>
            <a:endParaRPr lang="en-ZA" dirty="0">
              <a:solidFill>
                <a:srgbClr val="000086"/>
              </a:solidFill>
            </a:endParaRPr>
          </a:p>
          <a:p>
            <a:pPr lvl="1"/>
            <a:r>
              <a:rPr lang="en-GB" dirty="0">
                <a:solidFill>
                  <a:srgbClr val="000086"/>
                </a:solidFill>
              </a:rPr>
              <a:t>When an application for transfer of applicancy is submitted, or the name of the applicant or address is changed, include the old and new company letterheads here.</a:t>
            </a:r>
            <a:endParaRPr lang="en-ZA" dirty="0">
              <a:solidFill>
                <a:srgbClr val="000086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53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000086"/>
                </a:solidFill>
              </a:rPr>
              <a:t>Module 1.3 South African labelling and packaging</a:t>
            </a:r>
            <a:endParaRPr lang="en-ZA" b="1" dirty="0">
              <a:solidFill>
                <a:srgbClr val="000086"/>
              </a:solidFill>
            </a:endParaRPr>
          </a:p>
          <a:p>
            <a:r>
              <a:rPr lang="en-GB" dirty="0">
                <a:solidFill>
                  <a:srgbClr val="000086"/>
                </a:solidFill>
              </a:rPr>
              <a:t>Applicants should include the proposed or approved texts of Package Insert (PI) (Module 1.3.1) and Patient Information (PIL) leaflet (Module 1.3.2).  South African specific labels should be submitted in Module </a:t>
            </a:r>
            <a:r>
              <a:rPr lang="en-GB" strike="sngStrike" dirty="0">
                <a:solidFill>
                  <a:srgbClr val="000086"/>
                </a:solidFill>
              </a:rPr>
              <a:t>1.3.4</a:t>
            </a:r>
            <a:r>
              <a:rPr lang="en-GB" dirty="0">
                <a:solidFill>
                  <a:srgbClr val="000086"/>
                </a:solidFill>
              </a:rPr>
              <a:t> 1.3.3 (mock-ups, specimens or text).</a:t>
            </a:r>
            <a:endParaRPr lang="en-ZA" dirty="0">
              <a:solidFill>
                <a:srgbClr val="000086"/>
              </a:solidFill>
            </a:endParaRPr>
          </a:p>
          <a:p>
            <a:endParaRPr lang="en-Z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>
                <a:solidFill>
                  <a:srgbClr val="000086"/>
                </a:solidFill>
              </a:rPr>
              <a:t>Latest changes to ZA </a:t>
            </a:r>
            <a:r>
              <a:rPr lang="en-ZA" sz="3600" dirty="0" smtClean="0">
                <a:solidFill>
                  <a:srgbClr val="000086"/>
                </a:solidFill>
              </a:rPr>
              <a:t>CTD </a:t>
            </a:r>
            <a:r>
              <a:rPr lang="en-ZA" sz="3600" i="1" dirty="0" smtClean="0">
                <a:solidFill>
                  <a:srgbClr val="000086"/>
                </a:solidFill>
              </a:rPr>
              <a:t>cont.</a:t>
            </a:r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1944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16824" cy="792088"/>
          </a:xfrm>
        </p:spPr>
        <p:txBody>
          <a:bodyPr>
            <a:noAutofit/>
          </a:bodyPr>
          <a:lstStyle/>
          <a:p>
            <a:r>
              <a:rPr lang="en-ZA" sz="4800" b="1" dirty="0" smtClean="0">
                <a:solidFill>
                  <a:srgbClr val="000086"/>
                </a:solidFill>
              </a:rPr>
              <a:t>Presentation</a:t>
            </a:r>
            <a:endParaRPr lang="en-ZA" sz="4800" b="1" dirty="0">
              <a:solidFill>
                <a:srgbClr val="0000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1006475">
              <a:buNone/>
            </a:pPr>
            <a:r>
              <a:rPr lang="en-GB" sz="3600" dirty="0">
                <a:solidFill>
                  <a:srgbClr val="000086"/>
                </a:solidFill>
                <a:latin typeface="Arial" pitchFamily="34" charset="0"/>
                <a:cs typeface="Arial" pitchFamily="34" charset="0"/>
              </a:rPr>
              <a:t>Information not readily retrievable</a:t>
            </a:r>
            <a:endParaRPr lang="en-ZA" sz="3600" dirty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  <a:p>
            <a:pPr defTabSz="1006475"/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PARTs not indexed properly</a:t>
            </a:r>
          </a:p>
          <a:p>
            <a:pPr defTabSz="1006475"/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Volumes not indexed</a:t>
            </a:r>
          </a:p>
          <a:p>
            <a:pPr defTabSz="1006475"/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CTD sections </a:t>
            </a:r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not identified with tabs, dividers or page </a:t>
            </a:r>
            <a:r>
              <a:rPr lang="en-GB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numbers</a:t>
            </a:r>
          </a:p>
          <a:p>
            <a:pPr defTabSz="1006475"/>
            <a:r>
              <a:rPr lang="en-GB" dirty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Reproduced documents should be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clear and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legible</a:t>
            </a:r>
          </a:p>
          <a:p>
            <a:pPr lvl="1" defTabSz="1006475"/>
            <a:r>
              <a:rPr lang="en-GB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Cf</a:t>
            </a:r>
            <a:r>
              <a:rPr lang="en-GB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 Guide to GMP chapter 4</a:t>
            </a:r>
            <a:endParaRPr lang="en-GB" dirty="0" smtClean="0">
              <a:solidFill>
                <a:srgbClr val="00008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000086"/>
                </a:solidFill>
              </a:rPr>
              <a:t>Presentation </a:t>
            </a:r>
            <a:r>
              <a:rPr lang="en-ZA" sz="3600" b="1" i="1" dirty="0" smtClean="0">
                <a:solidFill>
                  <a:srgbClr val="000086"/>
                </a:solidFill>
              </a:rPr>
              <a:t>cont</a:t>
            </a:r>
            <a:r>
              <a:rPr lang="en-ZA" sz="3600" b="1" i="1" dirty="0">
                <a:solidFill>
                  <a:srgbClr val="000086"/>
                </a:solidFill>
              </a:rPr>
              <a:t>.</a:t>
            </a:r>
            <a:endParaRPr lang="en-ZA" sz="3600" dirty="0">
              <a:solidFill>
                <a:srgbClr val="0000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700" dirty="0" smtClean="0">
                <a:solidFill>
                  <a:srgbClr val="000086"/>
                </a:solidFill>
              </a:rPr>
              <a:t>Photocopies</a:t>
            </a:r>
          </a:p>
          <a:p>
            <a:r>
              <a:rPr lang="en-GB" sz="4100" dirty="0" smtClean="0">
                <a:solidFill>
                  <a:srgbClr val="00007A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llegible</a:t>
            </a:r>
            <a:endParaRPr lang="en-GB" sz="4000" dirty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Left-hand margin too narrow - text not visible</a:t>
            </a:r>
          </a:p>
          <a:p>
            <a:r>
              <a:rPr lang="en-GB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Page numbers cut off</a:t>
            </a:r>
          </a:p>
          <a:p>
            <a:r>
              <a:rPr lang="en-GB" sz="4000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Double-sided copies not utilised </a:t>
            </a:r>
            <a:r>
              <a:rPr lang="en-GB" sz="4000" i="1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4000" i="1" dirty="0" err="1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excl</a:t>
            </a:r>
            <a:r>
              <a:rPr lang="en-GB" sz="4000" i="1" dirty="0" smtClean="0">
                <a:solidFill>
                  <a:srgbClr val="00007A"/>
                </a:solidFill>
                <a:latin typeface="Arial" pitchFamily="34" charset="0"/>
                <a:cs typeface="Arial" pitchFamily="34" charset="0"/>
              </a:rPr>
              <a:t> PI)</a:t>
            </a:r>
            <a:endParaRPr lang="en-US" sz="4000" dirty="0" smtClean="0">
              <a:solidFill>
                <a:srgbClr val="00007A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GB" dirty="0" smtClean="0"/>
              <a:t>	</a:t>
            </a:r>
          </a:p>
          <a:p>
            <a:pPr>
              <a:buFontTx/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49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738</Words>
  <Application>Microsoft Office PowerPoint</Application>
  <PresentationFormat>On-screen Show (4:3)</PresentationFormat>
  <Paragraphs>153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ZA CTD practical application –  some Do’s &amp; Don’ts</vt:lpstr>
      <vt:lpstr>Overview</vt:lpstr>
      <vt:lpstr>Why are there still challenges?</vt:lpstr>
      <vt:lpstr>Format of submissions</vt:lpstr>
      <vt:lpstr>Latest changes to ZA CTD</vt:lpstr>
      <vt:lpstr>Latest changes to ZA CTD cont.</vt:lpstr>
      <vt:lpstr>Latest changes to ZA CTD cont.</vt:lpstr>
      <vt:lpstr>Presentation</vt:lpstr>
      <vt:lpstr>Presentation cont.</vt:lpstr>
      <vt:lpstr>PowerPoint Presentation</vt:lpstr>
      <vt:lpstr>MRF1?</vt:lpstr>
      <vt:lpstr>Presentation</vt:lpstr>
      <vt:lpstr>Presentation cont.</vt:lpstr>
      <vt:lpstr>Presentation cont.</vt:lpstr>
      <vt:lpstr>Presentation cont.</vt:lpstr>
      <vt:lpstr>Other</vt:lpstr>
      <vt:lpstr>Responses</vt:lpstr>
      <vt:lpstr>Amendments</vt:lpstr>
      <vt:lpstr>Amendments cont.</vt:lpstr>
      <vt:lpstr>Clinical</vt:lpstr>
      <vt:lpstr>Clinical cont.</vt:lpstr>
      <vt:lpstr>Package insert</vt:lpstr>
      <vt:lpstr>PIL</vt:lpstr>
      <vt:lpstr>What happens if Regulatory is a Post Box?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</dc:creator>
  <cp:lastModifiedBy>Estelle</cp:lastModifiedBy>
  <cp:revision>87</cp:revision>
  <dcterms:created xsi:type="dcterms:W3CDTF">2011-07-30T12:46:12Z</dcterms:created>
  <dcterms:modified xsi:type="dcterms:W3CDTF">2011-09-09T08:06:26Z</dcterms:modified>
</cp:coreProperties>
</file>